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75" r:id="rId6"/>
    <p:sldId id="276" r:id="rId7"/>
    <p:sldId id="277" r:id="rId8"/>
    <p:sldId id="297" r:id="rId9"/>
    <p:sldId id="288" r:id="rId10"/>
    <p:sldId id="299" r:id="rId11"/>
    <p:sldId id="300" r:id="rId12"/>
    <p:sldId id="284" r:id="rId13"/>
    <p:sldId id="294" r:id="rId14"/>
    <p:sldId id="295"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634"/>
  </p:normalViewPr>
  <p:slideViewPr>
    <p:cSldViewPr snapToGrid="0" showGuides="1">
      <p:cViewPr varScale="1">
        <p:scale>
          <a:sx n="113" d="100"/>
          <a:sy n="113" d="100"/>
        </p:scale>
        <p:origin x="456" y="11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2/2/2024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848791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05711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92351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b="0" i="0" dirty="0">
                <a:solidFill>
                  <a:srgbClr val="374151"/>
                </a:solidFill>
                <a:effectLst/>
                <a:latin typeface="Söhne"/>
              </a:rPr>
              <a:t>Effective Time Management for Testers</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96537" y="1371559"/>
            <a:ext cx="5934345" cy="2057441"/>
          </a:xfrm>
        </p:spPr>
        <p:txBody>
          <a:bodyPr/>
          <a:lstStyle/>
          <a:p>
            <a:pPr algn="ctr"/>
            <a:r>
              <a:rPr lang="en-US" i="0" dirty="0">
                <a:solidFill>
                  <a:srgbClr val="374151"/>
                </a:solidFill>
                <a:effectLst/>
              </a:rPr>
              <a:t>Effective Time Management for Testers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2388743" cy="760288"/>
          </a:xfrm>
        </p:spPr>
        <p:txBody>
          <a:bodyPr/>
          <a:lstStyle/>
          <a:p>
            <a:r>
              <a:rPr lang="en-US" dirty="0"/>
              <a:t>Jithin Somaraj</a:t>
            </a:r>
          </a:p>
          <a:p>
            <a:r>
              <a:rPr lang="en-US" dirty="0"/>
              <a:t>Senior QA Engineer</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717925" y="2870197"/>
            <a:ext cx="9823998" cy="1325563"/>
          </a:xfrm>
        </p:spPr>
        <p:txBody>
          <a:bodyPr/>
          <a:lstStyle/>
          <a:p>
            <a:r>
              <a:rPr lang="en-US" dirty="0"/>
              <a:t>Tools for Time Management</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9"/>
          </p:nvPr>
        </p:nvSpPr>
        <p:spPr/>
        <p:txBody>
          <a:bodyPr/>
          <a:lstStyle/>
          <a:p>
            <a:r>
              <a:rPr lang="en-US" b="0" i="0" dirty="0">
                <a:solidFill>
                  <a:srgbClr val="374151"/>
                </a:solidFill>
                <a:effectLst/>
                <a:latin typeface="Söhne"/>
              </a:rPr>
              <a:t>Effective Time Management for Testers</a:t>
            </a: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0"/>
          </p:nvPr>
        </p:nvSpPr>
        <p:spPr/>
        <p:txBody>
          <a:bodyPr/>
          <a:lstStyle/>
          <a:p>
            <a:fld id="{47FEACEE-25B4-4A2D-B147-27296E36371D}" type="slidenum">
              <a:rPr lang="en-US" altLang="zh-CN" noProof="0" smtClean="0"/>
              <a:pPr/>
              <a:t>10</a:t>
            </a:fld>
            <a:endParaRPr lang="en-US" altLang="zh-CN" noProof="0" dirty="0"/>
          </a:p>
        </p:txBody>
      </p:sp>
      <p:pic>
        <p:nvPicPr>
          <p:cNvPr id="30" name="Picture 29">
            <a:extLst>
              <a:ext uri="{FF2B5EF4-FFF2-40B4-BE49-F238E27FC236}">
                <a16:creationId xmlns:a16="http://schemas.microsoft.com/office/drawing/2014/main" id="{DD42E8C1-76A8-4D02-B3B0-67E3012AA6BA}"/>
              </a:ext>
            </a:extLst>
          </p:cNvPr>
          <p:cNvPicPr>
            <a:picLocks noChangeAspect="1"/>
          </p:cNvPicPr>
          <p:nvPr/>
        </p:nvPicPr>
        <p:blipFill>
          <a:blip r:embed="rId3"/>
          <a:stretch>
            <a:fillRect/>
          </a:stretch>
        </p:blipFill>
        <p:spPr>
          <a:xfrm>
            <a:off x="5439424" y="-376238"/>
            <a:ext cx="6904976" cy="5181724"/>
          </a:xfrm>
          <a:prstGeom prst="rect">
            <a:avLst/>
          </a:prstGeom>
        </p:spPr>
      </p:pic>
    </p:spTree>
    <p:extLst>
      <p:ext uri="{BB962C8B-B14F-4D97-AF65-F5344CB8AC3E}">
        <p14:creationId xmlns:p14="http://schemas.microsoft.com/office/powerpoint/2010/main" val="3295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Tools</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Project Management Tools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Backlog</a:t>
            </a:r>
          </a:p>
          <a:p>
            <a:r>
              <a:rPr lang="en-US" dirty="0"/>
              <a:t>Jira</a:t>
            </a: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7" y="2141959"/>
            <a:ext cx="5162709" cy="420683"/>
          </a:xfrm>
        </p:spPr>
        <p:txBody>
          <a:bodyPr/>
          <a:lstStyle/>
          <a:p>
            <a:r>
              <a:rPr lang="en-US" dirty="0"/>
              <a:t>Time-Tracking Tools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6" y="2623383"/>
            <a:ext cx="5162709" cy="1177789"/>
          </a:xfrm>
        </p:spPr>
        <p:txBody>
          <a:bodyPr/>
          <a:lstStyle/>
          <a:p>
            <a:r>
              <a:rPr lang="en-US" dirty="0"/>
              <a:t>Hawk HR</a:t>
            </a:r>
          </a:p>
          <a:p>
            <a:r>
              <a:rPr lang="en-US" dirty="0"/>
              <a:t>Google Calendar</a:t>
            </a:r>
          </a:p>
          <a:p>
            <a:endParaRPr lang="en-US" dirty="0"/>
          </a:p>
          <a:p>
            <a:endParaRPr lang="en-US"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6" y="3672066"/>
            <a:ext cx="5162709" cy="421399"/>
          </a:xfrm>
        </p:spPr>
        <p:txBody>
          <a:bodyPr/>
          <a:lstStyle/>
          <a:p>
            <a:r>
              <a:rPr lang="en-US" dirty="0"/>
              <a:t>Productivity Tools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50339" y="4295359"/>
            <a:ext cx="5162709" cy="1635938"/>
          </a:xfrm>
        </p:spPr>
        <p:txBody>
          <a:bodyPr/>
          <a:lstStyle/>
          <a:p>
            <a:r>
              <a:rPr lang="en-US" dirty="0"/>
              <a:t>ChatGPT</a:t>
            </a:r>
          </a:p>
          <a:p>
            <a:r>
              <a:rPr lang="en-US" dirty="0"/>
              <a:t>Autofill</a:t>
            </a:r>
          </a:p>
          <a:p>
            <a:r>
              <a:rPr lang="en-US" dirty="0"/>
              <a:t>Mobile simulator - responsive testing tool</a:t>
            </a:r>
          </a:p>
          <a:p>
            <a:r>
              <a:rPr lang="en-US" dirty="0"/>
              <a:t>Yandex</a:t>
            </a:r>
          </a:p>
          <a:p>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pic>
        <p:nvPicPr>
          <p:cNvPr id="17" name="Graphic 16" descr="Hierarchy">
            <a:extLst>
              <a:ext uri="{FF2B5EF4-FFF2-40B4-BE49-F238E27FC236}">
                <a16:creationId xmlns:a16="http://schemas.microsoft.com/office/drawing/2014/main" id="{A43F3657-57C9-17A8-8660-8FB55E61B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4457" y="1009099"/>
            <a:ext cx="468568" cy="468568"/>
          </a:xfrm>
          <a:prstGeom prst="rect">
            <a:avLst/>
          </a:prstGeom>
        </p:spPr>
      </p:pic>
      <p:pic>
        <p:nvPicPr>
          <p:cNvPr id="23" name="Graphic 22" descr="Clock">
            <a:extLst>
              <a:ext uri="{FF2B5EF4-FFF2-40B4-BE49-F238E27FC236}">
                <a16:creationId xmlns:a16="http://schemas.microsoft.com/office/drawing/2014/main" id="{A8AC6194-7BAA-383F-B3AF-EC73BAA26D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4457" y="2141959"/>
            <a:ext cx="468568" cy="468568"/>
          </a:xfrm>
          <a:prstGeom prst="rect">
            <a:avLst/>
          </a:prstGeom>
        </p:spPr>
      </p:pic>
      <p:pic>
        <p:nvPicPr>
          <p:cNvPr id="27" name="Graphic 26" descr="Lightbulb and gear">
            <a:extLst>
              <a:ext uri="{FF2B5EF4-FFF2-40B4-BE49-F238E27FC236}">
                <a16:creationId xmlns:a16="http://schemas.microsoft.com/office/drawing/2014/main" id="{B2C3EEA4-BCB1-8139-E814-EFBA7D05FA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4655" y="3672066"/>
            <a:ext cx="508370" cy="508370"/>
          </a:xfrm>
          <a:prstGeom prst="rect">
            <a:avLst/>
          </a:prstGeom>
        </p:spPr>
      </p:pic>
    </p:spTree>
    <p:extLst>
      <p:ext uri="{BB962C8B-B14F-4D97-AF65-F5344CB8AC3E}">
        <p14:creationId xmlns:p14="http://schemas.microsoft.com/office/powerpoint/2010/main" val="2519727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Challenges in QA Time Management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Benefits of Effective Time Management</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Time Management Techniques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Tools for Time Management</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b="0" i="0" dirty="0">
                <a:solidFill>
                  <a:srgbClr val="374151"/>
                </a:solidFill>
                <a:effectLst/>
                <a:latin typeface="Söhne"/>
              </a:rPr>
              <a:t>Effective Time Management for Testers</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b="0" i="0" dirty="0">
                <a:solidFill>
                  <a:srgbClr val="374151"/>
                </a:solidFill>
                <a:effectLst/>
                <a:latin typeface="Abadi" panose="020B0604020104020204" pitchFamily="34" charset="0"/>
              </a:rPr>
              <a:t>In the fast-paced world of software testing, time is key. We'll look at common challenges, discover why good time management matters, and learn some practical tips to boost our productivity. Let's make testing easier and more enjoyable. Let's get started!!</a:t>
            </a:r>
            <a:endParaRPr lang="en-US" dirty="0">
              <a:latin typeface="Abadi" panose="020B0604020104020204" pitchFamily="34" charset="0"/>
            </a:endParaRPr>
          </a:p>
          <a:p>
            <a:endParaRPr lang="en-US" dirty="0">
              <a:latin typeface="Abadi" panose="020B0604020104020204" pitchFamily="34"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b="0" i="0" dirty="0">
                <a:solidFill>
                  <a:srgbClr val="374151"/>
                </a:solidFill>
                <a:effectLst/>
                <a:latin typeface="Söhne"/>
              </a:rPr>
              <a:t>Effective Time Management for Testers</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783481" y="2016579"/>
            <a:ext cx="5847672" cy="2775857"/>
          </a:xfrm>
        </p:spPr>
        <p:txBody>
          <a:bodyPr/>
          <a:lstStyle/>
          <a:p>
            <a:pPr algn="ctr"/>
            <a:r>
              <a:rPr lang="en-US" b="1" i="0" dirty="0">
                <a:effectLst/>
                <a:latin typeface="Söhne"/>
              </a:rPr>
              <a:t>Challenges in QA Time Management</a:t>
            </a:r>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737819" y="394426"/>
            <a:ext cx="5045662" cy="5783096"/>
          </a:xfrm>
          <a:blipFill>
            <a:blip r:embed="rId4"/>
            <a:stretch>
              <a:fillRect/>
            </a:stretch>
          </a:blipFill>
        </p:spPr>
      </p:pic>
      <p:pic>
        <p:nvPicPr>
          <p:cNvPr id="13" name="Picture 12">
            <a:extLst>
              <a:ext uri="{FF2B5EF4-FFF2-40B4-BE49-F238E27FC236}">
                <a16:creationId xmlns:a16="http://schemas.microsoft.com/office/drawing/2014/main" id="{B8E0C2B1-1731-0ABD-3E86-9696676DD6D6}"/>
              </a:ext>
            </a:extLst>
          </p:cNvPr>
          <p:cNvPicPr>
            <a:picLocks noChangeAspect="1"/>
          </p:cNvPicPr>
          <p:nvPr/>
        </p:nvPicPr>
        <p:blipFill>
          <a:blip r:embed="rId5"/>
          <a:stretch>
            <a:fillRect/>
          </a:stretch>
        </p:blipFill>
        <p:spPr>
          <a:xfrm>
            <a:off x="248327" y="2016579"/>
            <a:ext cx="5847673" cy="3067910"/>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191760" y="5183594"/>
            <a:ext cx="5461001" cy="3697938"/>
          </a:xfrm>
        </p:spPr>
        <p:txBody>
          <a:bodyPr/>
          <a:lstStyle/>
          <a:p>
            <a:pPr>
              <a:lnSpc>
                <a:spcPct val="150000"/>
              </a:lnSpc>
            </a:pPr>
            <a:r>
              <a:rPr lang="en-US" dirty="0"/>
              <a:t>Tight deadlines</a:t>
            </a:r>
            <a:br>
              <a:rPr lang="en-US" dirty="0"/>
            </a:br>
            <a:r>
              <a:rPr lang="en-US" dirty="0"/>
              <a:t>Frequent changes in requirements</a:t>
            </a:r>
            <a:br>
              <a:rPr lang="en-US" dirty="0"/>
            </a:br>
            <a:r>
              <a:rPr lang="en-US" dirty="0"/>
              <a:t>Multiple projects simultaneously</a:t>
            </a:r>
            <a:br>
              <a:rPr lang="en-US" dirty="0"/>
            </a:br>
            <a:r>
              <a:rPr lang="en-US" dirty="0"/>
              <a:t>Communication issues</a:t>
            </a:r>
            <a:br>
              <a:rPr lang="en-US" dirty="0"/>
            </a:br>
            <a:r>
              <a:rPr lang="en-US" dirty="0"/>
              <a:t>Test automation challenges</a:t>
            </a:r>
            <a:br>
              <a:rPr lang="en-US" dirty="0"/>
            </a:br>
            <a:r>
              <a:rPr lang="en-US" dirty="0"/>
              <a:t>Technology</a:t>
            </a:r>
            <a:br>
              <a:rPr lang="en-US" dirty="0"/>
            </a:br>
            <a:br>
              <a:rPr lang="en-US" dirty="0"/>
            </a:br>
            <a:br>
              <a:rPr lang="en-US" dirty="0"/>
            </a:br>
            <a:br>
              <a:rPr lang="en-US" dirty="0"/>
            </a:br>
            <a:br>
              <a:rPr lang="en-US" dirty="0"/>
            </a:b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b="0" i="0" dirty="0">
                <a:solidFill>
                  <a:srgbClr val="374151"/>
                </a:solidFill>
                <a:effectLst/>
                <a:latin typeface="Söhne"/>
              </a:rPr>
              <a:t>Effective Time Management for Testers</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pic>
        <p:nvPicPr>
          <p:cNvPr id="13" name="Graphic 12" descr="Optical disc">
            <a:extLst>
              <a:ext uri="{FF2B5EF4-FFF2-40B4-BE49-F238E27FC236}">
                <a16:creationId xmlns:a16="http://schemas.microsoft.com/office/drawing/2014/main" id="{D145E764-D6C3-B375-1CF8-FB3100EAF6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399" y="2371549"/>
            <a:ext cx="228600" cy="228600"/>
          </a:xfrm>
          <a:prstGeom prst="rect">
            <a:avLst/>
          </a:prstGeom>
        </p:spPr>
      </p:pic>
      <p:pic>
        <p:nvPicPr>
          <p:cNvPr id="14" name="Graphic 13" descr="Optical disc">
            <a:extLst>
              <a:ext uri="{FF2B5EF4-FFF2-40B4-BE49-F238E27FC236}">
                <a16:creationId xmlns:a16="http://schemas.microsoft.com/office/drawing/2014/main" id="{45212DA8-03CD-95D6-D766-18AC98F979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399" y="1751263"/>
            <a:ext cx="228600" cy="228600"/>
          </a:xfrm>
          <a:prstGeom prst="rect">
            <a:avLst/>
          </a:prstGeom>
        </p:spPr>
      </p:pic>
      <p:pic>
        <p:nvPicPr>
          <p:cNvPr id="15" name="Graphic 14" descr="Optical disc">
            <a:extLst>
              <a:ext uri="{FF2B5EF4-FFF2-40B4-BE49-F238E27FC236}">
                <a16:creationId xmlns:a16="http://schemas.microsoft.com/office/drawing/2014/main" id="{7AC1C67A-B3F4-2845-D01A-D907CD93E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0098" y="2965104"/>
            <a:ext cx="228600" cy="228600"/>
          </a:xfrm>
          <a:prstGeom prst="rect">
            <a:avLst/>
          </a:prstGeom>
        </p:spPr>
      </p:pic>
      <p:pic>
        <p:nvPicPr>
          <p:cNvPr id="16" name="Graphic 15" descr="Optical disc">
            <a:extLst>
              <a:ext uri="{FF2B5EF4-FFF2-40B4-BE49-F238E27FC236}">
                <a16:creationId xmlns:a16="http://schemas.microsoft.com/office/drawing/2014/main" id="{DF747A3F-0137-BBC9-295C-B99B8630E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399" y="3612121"/>
            <a:ext cx="228600" cy="228600"/>
          </a:xfrm>
          <a:prstGeom prst="rect">
            <a:avLst/>
          </a:prstGeom>
        </p:spPr>
      </p:pic>
      <p:pic>
        <p:nvPicPr>
          <p:cNvPr id="17" name="Graphic 16" descr="Optical disc">
            <a:extLst>
              <a:ext uri="{FF2B5EF4-FFF2-40B4-BE49-F238E27FC236}">
                <a16:creationId xmlns:a16="http://schemas.microsoft.com/office/drawing/2014/main" id="{BEB4CAC6-AC7A-3A90-2976-A7DEDF183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0098" y="4217488"/>
            <a:ext cx="228600" cy="228600"/>
          </a:xfrm>
          <a:prstGeom prst="rect">
            <a:avLst/>
          </a:prstGeom>
        </p:spPr>
      </p:pic>
      <p:pic>
        <p:nvPicPr>
          <p:cNvPr id="18" name="Graphic 17" descr="Optical disc">
            <a:extLst>
              <a:ext uri="{FF2B5EF4-FFF2-40B4-BE49-F238E27FC236}">
                <a16:creationId xmlns:a16="http://schemas.microsoft.com/office/drawing/2014/main" id="{6B6C904B-6EB6-FCCB-0F9B-FF2245C0A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7399" y="4790763"/>
            <a:ext cx="228600" cy="228600"/>
          </a:xfrm>
          <a:prstGeom prst="rect">
            <a:avLst/>
          </a:prstGeom>
        </p:spPr>
      </p:pic>
    </p:spTree>
    <p:extLst>
      <p:ext uri="{BB962C8B-B14F-4D97-AF65-F5344CB8AC3E}">
        <p14:creationId xmlns:p14="http://schemas.microsoft.com/office/powerpoint/2010/main" val="330634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3839" y="2420490"/>
            <a:ext cx="7449706" cy="1635043"/>
          </a:xfrm>
        </p:spPr>
        <p:txBody>
          <a:bodyPr/>
          <a:lstStyle/>
          <a:p>
            <a:pPr algn="ctr"/>
            <a:r>
              <a:rPr lang="en-US" sz="4000" b="1" i="0" dirty="0">
                <a:effectLst/>
                <a:latin typeface="Söhne"/>
              </a:rPr>
              <a:t>Benefits of Effective Time Management</a:t>
            </a:r>
            <a:endParaRPr lang="en-US" sz="4000"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b="0" i="0" dirty="0">
                <a:solidFill>
                  <a:srgbClr val="374151"/>
                </a:solidFill>
                <a:effectLst/>
                <a:latin typeface="Söhne"/>
              </a:rPr>
              <a:t>Effective Time Management for Testers</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6</a:t>
            </a:fld>
            <a:endParaRPr lang="en-US" altLang="zh-CN" dirty="0"/>
          </a:p>
        </p:txBody>
      </p:sp>
      <p:pic>
        <p:nvPicPr>
          <p:cNvPr id="8" name="Picture Placeholder 7">
            <a:extLst>
              <a:ext uri="{FF2B5EF4-FFF2-40B4-BE49-F238E27FC236}">
                <a16:creationId xmlns:a16="http://schemas.microsoft.com/office/drawing/2014/main" id="{D562E172-0AF1-EA1D-77D2-BAB3A6F8A0CD}"/>
              </a:ext>
            </a:extLst>
          </p:cNvPr>
          <p:cNvPicPr>
            <a:picLocks noGrp="1" noChangeAspect="1"/>
          </p:cNvPicPr>
          <p:nvPr>
            <p:ph type="pic" sz="quarter" idx="48"/>
          </p:nvPr>
        </p:nvPicPr>
        <p:blipFill>
          <a:blip r:embed="rId4"/>
          <a:srcRect l="5621" r="5621"/>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544BD06-CD15-F9FD-F44E-BE89AB2669BF}"/>
              </a:ext>
            </a:extLst>
          </p:cNvPr>
          <p:cNvPicPr>
            <a:picLocks noGrp="1" noChangeAspect="1"/>
          </p:cNvPicPr>
          <p:nvPr>
            <p:ph type="pic" sz="quarter" idx="48"/>
          </p:nvPr>
        </p:nvPicPr>
        <p:blipFill>
          <a:blip r:embed="rId3"/>
          <a:srcRect l="20761" r="20761"/>
          <a:stretch/>
        </p:blipFill>
        <p:spPr/>
      </p:pic>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1347160" y="1216535"/>
            <a:ext cx="7822240" cy="6098665"/>
          </a:xfrm>
        </p:spPr>
        <p:txBody>
          <a:bodyPr/>
          <a:lstStyle/>
          <a:p>
            <a:pPr>
              <a:lnSpc>
                <a:spcPct val="150000"/>
              </a:lnSpc>
            </a:pPr>
            <a:r>
              <a:rPr lang="en-US" sz="3400" dirty="0"/>
              <a:t>Improved productivity</a:t>
            </a:r>
            <a:br>
              <a:rPr lang="en-US" sz="3400" dirty="0"/>
            </a:br>
            <a:r>
              <a:rPr lang="en-US" sz="3400" dirty="0"/>
              <a:t>Better quality of work</a:t>
            </a:r>
            <a:br>
              <a:rPr lang="en-US" sz="3400" dirty="0"/>
            </a:br>
            <a:r>
              <a:rPr lang="en-US" sz="3400" dirty="0"/>
              <a:t>Reduced stress and burnout</a:t>
            </a:r>
            <a:br>
              <a:rPr lang="en-US" sz="3400" dirty="0"/>
            </a:br>
            <a:r>
              <a:rPr lang="en-US" sz="3400" dirty="0"/>
              <a:t>More time freedom</a:t>
            </a:r>
            <a:br>
              <a:rPr lang="en-US" sz="3400" dirty="0"/>
            </a:br>
            <a:r>
              <a:rPr lang="en-US" sz="3400" dirty="0"/>
              <a:t>Better work-life balance</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9"/>
          </p:nvPr>
        </p:nvSpPr>
        <p:spPr/>
        <p:txBody>
          <a:bodyPr/>
          <a:lstStyle/>
          <a:p>
            <a:r>
              <a:rPr lang="en-US" b="0" i="0" dirty="0">
                <a:solidFill>
                  <a:srgbClr val="374151"/>
                </a:solidFill>
                <a:effectLst/>
                <a:latin typeface="Söhne"/>
              </a:rPr>
              <a:t>Effective Time Management for Testers</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0"/>
          </p:nvPr>
        </p:nvSpPr>
        <p:spPr/>
        <p:txBody>
          <a:bodyPr/>
          <a:lstStyle/>
          <a:p>
            <a:fld id="{47FEACEE-25B4-4A2D-B147-27296E36371D}" type="slidenum">
              <a:rPr lang="en-US" altLang="zh-CN" noProof="0" smtClean="0"/>
              <a:pPr/>
              <a:t>7</a:t>
            </a:fld>
            <a:endParaRPr lang="en-US" altLang="zh-CN" noProof="0" dirty="0"/>
          </a:p>
        </p:txBody>
      </p:sp>
      <p:pic>
        <p:nvPicPr>
          <p:cNvPr id="21" name="Graphic 20" descr="Optical disc">
            <a:extLst>
              <a:ext uri="{FF2B5EF4-FFF2-40B4-BE49-F238E27FC236}">
                <a16:creationId xmlns:a16="http://schemas.microsoft.com/office/drawing/2014/main" id="{F62B97CB-CCE8-9382-28DD-4F44F6CCEC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295" y="1648335"/>
            <a:ext cx="205865" cy="205865"/>
          </a:xfrm>
          <a:prstGeom prst="rect">
            <a:avLst/>
          </a:prstGeom>
        </p:spPr>
      </p:pic>
      <p:pic>
        <p:nvPicPr>
          <p:cNvPr id="22" name="Graphic 21" descr="Optical disc">
            <a:extLst>
              <a:ext uri="{FF2B5EF4-FFF2-40B4-BE49-F238E27FC236}">
                <a16:creationId xmlns:a16="http://schemas.microsoft.com/office/drawing/2014/main" id="{4D844624-6D70-2C9D-6ACA-EF6E685803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294" y="2360867"/>
            <a:ext cx="205865" cy="205865"/>
          </a:xfrm>
          <a:prstGeom prst="rect">
            <a:avLst/>
          </a:prstGeom>
        </p:spPr>
      </p:pic>
      <p:pic>
        <p:nvPicPr>
          <p:cNvPr id="23" name="Graphic 22" descr="Optical disc">
            <a:extLst>
              <a:ext uri="{FF2B5EF4-FFF2-40B4-BE49-F238E27FC236}">
                <a16:creationId xmlns:a16="http://schemas.microsoft.com/office/drawing/2014/main" id="{223F9113-692E-943C-591B-E5B348F21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293" y="3097466"/>
            <a:ext cx="205865" cy="205865"/>
          </a:xfrm>
          <a:prstGeom prst="rect">
            <a:avLst/>
          </a:prstGeom>
        </p:spPr>
      </p:pic>
      <p:pic>
        <p:nvPicPr>
          <p:cNvPr id="24" name="Graphic 23" descr="Optical disc">
            <a:extLst>
              <a:ext uri="{FF2B5EF4-FFF2-40B4-BE49-F238E27FC236}">
                <a16:creationId xmlns:a16="http://schemas.microsoft.com/office/drawing/2014/main" id="{A539995A-084C-56F9-56B5-EBE5EE6570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292" y="3919112"/>
            <a:ext cx="205865" cy="205865"/>
          </a:xfrm>
          <a:prstGeom prst="rect">
            <a:avLst/>
          </a:prstGeom>
        </p:spPr>
      </p:pic>
      <p:pic>
        <p:nvPicPr>
          <p:cNvPr id="25" name="Graphic 24" descr="Optical disc">
            <a:extLst>
              <a:ext uri="{FF2B5EF4-FFF2-40B4-BE49-F238E27FC236}">
                <a16:creationId xmlns:a16="http://schemas.microsoft.com/office/drawing/2014/main" id="{6E4230A5-44FB-70AB-0843-EBF58FA18C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291" y="4740758"/>
            <a:ext cx="205865" cy="205865"/>
          </a:xfrm>
          <a:prstGeom prst="rect">
            <a:avLst/>
          </a:prstGeom>
        </p:spPr>
      </p:pic>
    </p:spTree>
    <p:extLst>
      <p:ext uri="{BB962C8B-B14F-4D97-AF65-F5344CB8AC3E}">
        <p14:creationId xmlns:p14="http://schemas.microsoft.com/office/powerpoint/2010/main" val="3098024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37507" y="1842939"/>
            <a:ext cx="7287768" cy="1688906"/>
          </a:xfrm>
        </p:spPr>
        <p:txBody>
          <a:bodyPr/>
          <a:lstStyle/>
          <a:p>
            <a:r>
              <a:rPr lang="en-IN" sz="4400" b="1" i="0" dirty="0">
                <a:latin typeface="+mj-lt"/>
              </a:rPr>
              <a:t>Time Management Techniques</a:t>
            </a:r>
            <a:endParaRPr lang="en-US" sz="4400" dirty="0">
              <a:latin typeface="+mj-lt"/>
            </a:endParaRPr>
          </a:p>
        </p:txBody>
      </p:sp>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30"/>
          </p:nvPr>
        </p:nvSpPr>
        <p:spPr/>
        <p:txBody>
          <a:bodyPr/>
          <a:lstStyle/>
          <a:p>
            <a:r>
              <a:rPr lang="en-US" b="0" i="0" dirty="0">
                <a:solidFill>
                  <a:srgbClr val="374151"/>
                </a:solidFill>
                <a:effectLst/>
                <a:latin typeface="Söhne"/>
              </a:rPr>
              <a:t>Effective Time Management for Testers</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31"/>
          </p:nvPr>
        </p:nvSpPr>
        <p:spPr/>
        <p:txBody>
          <a:bodyPr/>
          <a:lstStyle/>
          <a:p>
            <a:fld id="{47FEACEE-25B4-4A2D-B147-27296E36371D}" type="slidenum">
              <a:rPr lang="en-US" altLang="zh-CN" smtClean="0"/>
              <a:pPr/>
              <a:t>8</a:t>
            </a:fld>
            <a:endParaRPr lang="en-US" altLang="zh-CN" dirty="0"/>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4842063" y="494254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4" name="Picture 23">
            <a:extLst>
              <a:ext uri="{FF2B5EF4-FFF2-40B4-BE49-F238E27FC236}">
                <a16:creationId xmlns:a16="http://schemas.microsoft.com/office/drawing/2014/main" id="{262B8212-AEFB-C9BE-2568-D5CEDE3CE4B3}"/>
              </a:ext>
            </a:extLst>
          </p:cNvPr>
          <p:cNvPicPr>
            <a:picLocks noChangeAspect="1"/>
          </p:cNvPicPr>
          <p:nvPr/>
        </p:nvPicPr>
        <p:blipFill>
          <a:blip r:embed="rId4"/>
          <a:stretch>
            <a:fillRect/>
          </a:stretch>
        </p:blipFill>
        <p:spPr>
          <a:xfrm>
            <a:off x="-1753280" y="1351622"/>
            <a:ext cx="6353175" cy="3562350"/>
          </a:xfrm>
          <a:prstGeom prst="rect">
            <a:avLst/>
          </a:prstGeom>
        </p:spPr>
      </p:pic>
    </p:spTree>
    <p:extLst>
      <p:ext uri="{BB962C8B-B14F-4D97-AF65-F5344CB8AC3E}">
        <p14:creationId xmlns:p14="http://schemas.microsoft.com/office/powerpoint/2010/main" val="236478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742950" y="1428968"/>
            <a:ext cx="1865376" cy="866219"/>
          </a:xfrm>
        </p:spPr>
        <p:txBody>
          <a:bodyPr/>
          <a:lstStyle/>
          <a:p>
            <a:r>
              <a:rPr lang="en-US" dirty="0"/>
              <a:t>Prioritization</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742950" y="2291648"/>
            <a:ext cx="1865376" cy="2851852"/>
          </a:xfrm>
        </p:spPr>
        <p:txBody>
          <a:bodyPr/>
          <a:lstStyle/>
          <a:p>
            <a:pPr lvl="0"/>
            <a:r>
              <a:rPr lang="en-US" dirty="0"/>
              <a:t>Deciding what's really important and what can wait</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2905506" y="1428968"/>
            <a:ext cx="1865376" cy="866219"/>
          </a:xfrm>
        </p:spPr>
        <p:txBody>
          <a:bodyPr/>
          <a:lstStyle/>
          <a:p>
            <a:r>
              <a:rPr lang="en-US" sz="1700" dirty="0"/>
              <a:t>Eisenhower Matrix</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905053" y="2291647"/>
            <a:ext cx="1867186" cy="2851851"/>
          </a:xfrm>
        </p:spPr>
        <p:txBody>
          <a:bodyPr/>
          <a:lstStyle/>
          <a:p>
            <a:pPr algn="l">
              <a:lnSpc>
                <a:spcPct val="150000"/>
              </a:lnSpc>
            </a:pPr>
            <a:r>
              <a:rPr lang="en-US" sz="1400" dirty="0"/>
              <a:t>1.Urgent and Important (Do First)</a:t>
            </a:r>
          </a:p>
          <a:p>
            <a:pPr algn="l">
              <a:lnSpc>
                <a:spcPct val="150000"/>
              </a:lnSpc>
            </a:pPr>
            <a:r>
              <a:rPr lang="en-US" sz="1400" dirty="0"/>
              <a:t>2.Important, Not Urgent (Schedule)</a:t>
            </a:r>
          </a:p>
          <a:p>
            <a:pPr algn="l">
              <a:lnSpc>
                <a:spcPct val="150000"/>
              </a:lnSpc>
            </a:pPr>
            <a:r>
              <a:rPr lang="en-US" sz="1400" dirty="0"/>
              <a:t>3.Urgent, Not Important (Delegate)</a:t>
            </a:r>
          </a:p>
          <a:p>
            <a:pPr algn="l">
              <a:lnSpc>
                <a:spcPct val="150000"/>
              </a:lnSpc>
            </a:pPr>
            <a:r>
              <a:rPr lang="en-US" sz="1400" dirty="0"/>
              <a:t>4.Not Urgent and Not Important (Eliminate)</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5068062" y="1428968"/>
            <a:ext cx="1865376" cy="866219"/>
          </a:xfrm>
        </p:spPr>
        <p:txBody>
          <a:bodyPr/>
          <a:lstStyle/>
          <a:p>
            <a:r>
              <a:rPr lang="en-US" dirty="0"/>
              <a:t>Time Blocking</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5068966" y="2291648"/>
            <a:ext cx="1865376" cy="2851850"/>
          </a:xfrm>
        </p:spPr>
        <p:txBody>
          <a:bodyPr/>
          <a:lstStyle/>
          <a:p>
            <a:pPr lvl="0"/>
            <a:r>
              <a:rPr lang="en-US" dirty="0"/>
              <a:t>Having a schedule that helps us focus on one thing at a time, making our work more organized and efficient</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230618" y="1428968"/>
            <a:ext cx="1865375" cy="866219"/>
          </a:xfrm>
        </p:spPr>
        <p:txBody>
          <a:bodyPr/>
          <a:lstStyle/>
          <a:p>
            <a:r>
              <a:rPr lang="en-US" sz="1700" dirty="0"/>
              <a:t>Setting Realistic Goals</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7231069" y="2291648"/>
            <a:ext cx="1865376" cy="2851850"/>
          </a:xfrm>
        </p:spPr>
        <p:txBody>
          <a:bodyPr/>
          <a:lstStyle/>
          <a:p>
            <a:pPr lvl="0"/>
            <a:r>
              <a:rPr lang="en-US" dirty="0"/>
              <a:t>Breaking down big tasks into smaller, doable steps, ensuring we stay on track and accomplish what we set out to do</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9393174" y="1428968"/>
            <a:ext cx="1865376" cy="866219"/>
          </a:xfrm>
        </p:spPr>
        <p:txBody>
          <a:bodyPr/>
          <a:lstStyle/>
          <a:p>
            <a:r>
              <a:rPr lang="en-US" dirty="0"/>
              <a:t>Delegation and Collaboration</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a:xfrm>
            <a:off x="9393174" y="2291648"/>
            <a:ext cx="1865376" cy="2851850"/>
          </a:xfrm>
        </p:spPr>
        <p:txBody>
          <a:bodyPr/>
          <a:lstStyle/>
          <a:p>
            <a:pPr lvl="0"/>
            <a:r>
              <a:rPr lang="en-US" dirty="0"/>
              <a:t>Working together efficiently to get things done faster and better, making our testing journey smoother</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750142" y="1428450"/>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b="0" i="0" dirty="0">
                <a:solidFill>
                  <a:srgbClr val="374151"/>
                </a:solidFill>
                <a:effectLst/>
                <a:latin typeface="Söhne"/>
              </a:rPr>
              <a:t>Effective Time Management for Testers</a:t>
            </a:r>
            <a:endParaRPr lang="en-US"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9</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294</TotalTime>
  <Words>344</Words>
  <Application>Microsoft Office PowerPoint</Application>
  <PresentationFormat>Widescreen</PresentationFormat>
  <Paragraphs>73</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等线</vt:lpstr>
      <vt:lpstr>Abadi</vt:lpstr>
      <vt:lpstr>Arial</vt:lpstr>
      <vt:lpstr>Calibri</vt:lpstr>
      <vt:lpstr>Posterama Text Black</vt:lpstr>
      <vt:lpstr>Posterama Text SemiBold</vt:lpstr>
      <vt:lpstr>Söhne</vt:lpstr>
      <vt:lpstr>Custom​​</vt:lpstr>
      <vt:lpstr>Effective Time Management for Testers</vt:lpstr>
      <vt:lpstr>Agenda</vt:lpstr>
      <vt:lpstr>Introduction</vt:lpstr>
      <vt:lpstr>Challenges in QA Time Management</vt:lpstr>
      <vt:lpstr>Tight deadlines Frequent changes in requirements Multiple projects simultaneously Communication issues Test automation challenges Technology      </vt:lpstr>
      <vt:lpstr>Benefits of Effective Time Management</vt:lpstr>
      <vt:lpstr>Improved productivity Better quality of work Reduced stress and burnout More time freedom Better work-life balance</vt:lpstr>
      <vt:lpstr>Time Management Techniques</vt:lpstr>
      <vt:lpstr>PowerPoint Presentation</vt:lpstr>
      <vt:lpstr>Tools for Time Management</vt:lpstr>
      <vt:lpstr>Tools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Time Management for Testers</dc:title>
  <dc:creator>Jithin Somaraj</dc:creator>
  <cp:lastModifiedBy>Jithin Somaraj</cp:lastModifiedBy>
  <cp:revision>4</cp:revision>
  <dcterms:created xsi:type="dcterms:W3CDTF">2024-02-01T06:25:39Z</dcterms:created>
  <dcterms:modified xsi:type="dcterms:W3CDTF">2024-02-02T05:04:23Z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